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57" r:id="rId3"/>
    <p:sldId id="282" r:id="rId4"/>
    <p:sldId id="283" r:id="rId5"/>
    <p:sldId id="265" r:id="rId6"/>
    <p:sldId id="261" r:id="rId7"/>
    <p:sldId id="264" r:id="rId8"/>
    <p:sldId id="270" r:id="rId9"/>
    <p:sldId id="267" r:id="rId10"/>
    <p:sldId id="260" r:id="rId11"/>
    <p:sldId id="271" r:id="rId12"/>
    <p:sldId id="259" r:id="rId13"/>
    <p:sldId id="272" r:id="rId14"/>
    <p:sldId id="281" r:id="rId15"/>
    <p:sldId id="278" r:id="rId16"/>
    <p:sldId id="263" r:id="rId17"/>
    <p:sldId id="277" r:id="rId18"/>
    <p:sldId id="275" r:id="rId19"/>
    <p:sldId id="279" r:id="rId20"/>
    <p:sldId id="273" r:id="rId21"/>
    <p:sldId id="274" r:id="rId22"/>
    <p:sldId id="276" r:id="rId23"/>
    <p:sldId id="26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EED56-7133-4578-A237-4849C8C9628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A3209-26FC-433D-B16B-619ABD98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A3209-26FC-433D-B16B-619ABD986F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7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05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2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8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6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5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3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F666-F9C8-4B00-9C77-CD1556F01391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33B3E3-A1D1-444B-A381-8B2615DFC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4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3" y="695172"/>
            <a:ext cx="8985504" cy="560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0544" y="3307241"/>
            <a:ext cx="3511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780" y="2309446"/>
            <a:ext cx="46212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5400000">
            <a:off x="7684562" y="92827"/>
            <a:ext cx="581894" cy="39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2309418" y="86731"/>
            <a:ext cx="581894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" y="0"/>
            <a:ext cx="4559808" cy="6045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05" y="0"/>
            <a:ext cx="4508268" cy="60452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6789" y="6172200"/>
            <a:ext cx="289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উন্নয়নশীল দেশ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9330" y="619909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উন্নত দেশ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41" y="0"/>
            <a:ext cx="5695951" cy="5926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4459" y="6172200"/>
            <a:ext cx="32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উন্নত দেশ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79952"/>
            <a:ext cx="4223974" cy="5167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7759" y="5690830"/>
            <a:ext cx="1534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5014745" y="237744"/>
            <a:ext cx="6941127" cy="5639550"/>
            <a:chOff x="1714500" y="1295400"/>
            <a:chExt cx="4762500" cy="3124200"/>
          </a:xfrm>
        </p:grpSpPr>
        <p:pic>
          <p:nvPicPr>
            <p:cNvPr id="8" name="Picture 7" descr="asia.gif"/>
            <p:cNvPicPr>
              <a:picLocks noChangeAspect="1"/>
            </p:cNvPicPr>
            <p:nvPr/>
          </p:nvPicPr>
          <p:blipFill>
            <a:blip r:embed="rId3"/>
            <a:srcRect b="23972"/>
            <a:stretch>
              <a:fillRect/>
            </a:stretch>
          </p:blipFill>
          <p:spPr>
            <a:xfrm>
              <a:off x="1714500" y="1295400"/>
              <a:ext cx="476250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ounded Rectangle 8"/>
            <p:cNvSpPr/>
            <p:nvPr/>
          </p:nvSpPr>
          <p:spPr>
            <a:xfrm>
              <a:off x="3429000" y="1905000"/>
              <a:ext cx="1295400" cy="381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রাশিয়া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0" y="3048000"/>
              <a:ext cx="914400" cy="381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চীন</a:t>
              </a: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8156125" y="167640"/>
            <a:ext cx="329183" cy="12406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7779230">
            <a:off x="7012448" y="1822872"/>
            <a:ext cx="262697" cy="21941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0984" y="5838715"/>
            <a:ext cx="378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কয়েকটি উন্নত দেশ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5400000">
            <a:off x="4797821" y="6067757"/>
            <a:ext cx="433848" cy="69152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012" y="789473"/>
            <a:ext cx="89489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উন্নত দেশঃ</a:t>
            </a:r>
          </a:p>
          <a:p>
            <a:pPr lvl="4"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আমেরিকা</a:t>
            </a:r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চীন</a:t>
            </a:r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জাপান</a:t>
            </a:r>
          </a:p>
          <a:p>
            <a:pPr lvl="4" algn="ctr"/>
            <a:r>
              <a:rPr lang="bn-BD" sz="2400" i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i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i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কোরিয়া</a:t>
            </a:r>
            <a:endParaRPr lang="bn-BD" sz="2400" i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ctr"/>
            <a:r>
              <a:rPr lang="bn-BD" sz="2400" i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সিঙ্গাপুর</a:t>
            </a:r>
            <a:endParaRPr lang="en-US" sz="2400" i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6 । </a:t>
            </a:r>
            <a:r>
              <a:rPr lang="en-US" sz="2400" i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400" i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৭।ইংল্যান্ড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৮।ফ্রান্স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৯।জার্মানী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১০।সুজারল্যান্ড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১১।নেদারল্যান্ড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১২।সুইডেন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১৩।নরওয়ে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১৪।যুগোস্লোভিয়া</a:t>
            </a: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১৫। </a:t>
            </a:r>
            <a:r>
              <a:rPr lang="en-US" sz="2400" i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বেলজিয়াম</a:t>
            </a:r>
            <a:endParaRPr lang="en-US" sz="2400" i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 algn="ctr"/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১৬। </a:t>
            </a:r>
            <a:r>
              <a:rPr lang="en-US" sz="2400" i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ইতালী</a:t>
            </a:r>
            <a:r>
              <a:rPr lang="en-US" sz="24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i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r>
              <a:rPr lang="en-US" sz="20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000" i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endParaRPr lang="en-US" sz="2000" i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3" y="2814637"/>
            <a:ext cx="4419600" cy="2333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1" y="2814637"/>
            <a:ext cx="3106617" cy="2824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533292"/>
            <a:ext cx="245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ভারত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6954" y="5902624"/>
            <a:ext cx="159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মালয়েশিয়া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esu.alokitobangladesh.com/wp-content/uploads/2013/08/0321coal_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1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87555" y="-2620"/>
            <a:ext cx="3804445" cy="3831141"/>
            <a:chOff x="5079246" y="1074382"/>
            <a:chExt cx="4016337" cy="4005537"/>
          </a:xfrm>
        </p:grpSpPr>
        <p:pic>
          <p:nvPicPr>
            <p:cNvPr id="4" name="Picture 2" descr="http://environmentmove.com/wp-content/uploads/2014/04/gas-at-sundorb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246" y="1074382"/>
              <a:ext cx="3987760" cy="25252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http://shokalerkhobor24.com/wp-content/uploads/2014/10/gasfield.sk_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741" y="2953202"/>
              <a:ext cx="4002842" cy="2126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http://farm4.static.flickr.com/3757/11371522394_85a6c80168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96" y="95534"/>
            <a:ext cx="3932545" cy="365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angla.newsnextbd.com/wp-content/uploads/2014/04/Germ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3" y="3828521"/>
            <a:ext cx="4478418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hakatimes24.com/assets/images/news_images/2014/07/25/garments_319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31" y="3828521"/>
            <a:ext cx="43815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62" y="379951"/>
            <a:ext cx="3885316" cy="5770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88364" y="6270035"/>
            <a:ext cx="178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" y="-65688"/>
            <a:ext cx="5300665" cy="621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0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230">
            <a:off x="17481" y="3082068"/>
            <a:ext cx="3761349" cy="388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341">
            <a:off x="3702823" y="4008777"/>
            <a:ext cx="1840487" cy="124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308">
            <a:off x="5932105" y="2326598"/>
            <a:ext cx="2799245" cy="189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0824">
            <a:off x="8575638" y="498327"/>
            <a:ext cx="3570003" cy="241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93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66" y="506905"/>
            <a:ext cx="958291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2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মায়ানমার</a:t>
            </a:r>
            <a:endParaRPr lang="en-US" sz="40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	৪।তুরস্ক</a:t>
            </a:r>
          </a:p>
          <a:p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৫।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মালয়েশিয়া</a:t>
            </a:r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৬।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নাইজেরিয়া</a:t>
            </a:r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৭।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ইরান</a:t>
            </a:r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৮।ল্যাটিন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89" y="403412"/>
            <a:ext cx="11443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/>
            <a:r>
              <a:rPr lang="bn-BD" sz="44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দেশ চিহ্নিত করার জন্য কোন কোন নির্ণায়ক ব্যবহার করবে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637" y="773723"/>
            <a:ext cx="326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824" y="2004380"/>
            <a:ext cx="4609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গুমানতলী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০১৯২২৬১৬৯২৩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1760" y="-51756"/>
            <a:ext cx="425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92948" y="855670"/>
            <a:ext cx="374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8031" y="2006059"/>
            <a:ext cx="2596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শ্রেনীঃনবম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িশ্ব পরিচয়।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উন্নত ও উন্নয়নশীল দেশের অর্থনৈতিক বৈশিষ্ঠ্য।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তাং- ০২/১০/২০১৭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31" y="3652084"/>
            <a:ext cx="2080959" cy="2980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3169631" y="54045"/>
            <a:ext cx="325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9" name="Picture 8" descr="IMG_20170920_172253.jpg"/>
          <p:cNvPicPr>
            <a:picLocks noChangeAspect="1"/>
          </p:cNvPicPr>
          <p:nvPr/>
        </p:nvPicPr>
        <p:blipFill>
          <a:blip r:embed="rId3" cstate="print"/>
          <a:srcRect l="2427" t="8696" r="2427"/>
          <a:stretch>
            <a:fillRect/>
          </a:stretch>
        </p:blipFill>
        <p:spPr>
          <a:xfrm>
            <a:off x="3852672" y="804672"/>
            <a:ext cx="2389632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575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536"/>
            <a:ext cx="12021312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 smtClean="0">
                <a:solidFill>
                  <a:schemeClr val="accent2"/>
                </a:solidFill>
              </a:rPr>
              <a:t>উন্নত দেশের নির্দ্ধারক/ বৈশিষ্ট্যঃ</a:t>
            </a:r>
          </a:p>
          <a:p>
            <a:r>
              <a:rPr lang="bn-BD" sz="2800" dirty="0"/>
              <a:t>	</a:t>
            </a:r>
            <a:r>
              <a:rPr lang="bn-BD" sz="2800" dirty="0" smtClean="0"/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১। জীবনযাত্রার উচ্চমান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২। শিল্পায়িত অর্থনীতি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৩। </a:t>
            </a:r>
            <a:r>
              <a:rPr lang="bn-BD" sz="3600" dirty="0" smtClean="0">
                <a:solidFill>
                  <a:srgbClr val="FF00FF"/>
                </a:solidFill>
              </a:rPr>
              <a:t>সঞ্চয়, মূলধন গঠন ও বিনিয়গের উচ্চ হার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৪। </a:t>
            </a:r>
            <a:r>
              <a:rPr lang="bn-BD" sz="3600" dirty="0" smtClean="0">
                <a:solidFill>
                  <a:srgbClr val="FF00FF"/>
                </a:solidFill>
              </a:rPr>
              <a:t>উন্নত আর্থ-সামাজিক অবস্থা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৫। </a:t>
            </a:r>
            <a:r>
              <a:rPr lang="bn-BD" sz="3600" dirty="0" smtClean="0">
                <a:solidFill>
                  <a:srgbClr val="FF00FF"/>
                </a:solidFill>
              </a:rPr>
              <a:t>উন্নত উৎপাদন পদ্ধতি</a:t>
            </a:r>
            <a:r>
              <a:rPr lang="en-US" sz="3600" dirty="0" smtClean="0">
                <a:solidFill>
                  <a:srgbClr val="FF00FF"/>
                </a:solidFill>
              </a:rPr>
              <a:t> ও </a:t>
            </a:r>
            <a:r>
              <a:rPr lang="en-US" sz="3600" dirty="0" err="1" smtClean="0">
                <a:solidFill>
                  <a:srgbClr val="FF00FF"/>
                </a:solidFill>
              </a:rPr>
              <a:t>বণ্টন</a:t>
            </a:r>
            <a:r>
              <a:rPr lang="en-US" sz="3600" dirty="0" smtClean="0">
                <a:solidFill>
                  <a:srgbClr val="FF00FF"/>
                </a:solidFill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</a:rPr>
              <a:t>প্রক্রিয়া</a:t>
            </a:r>
            <a:endParaRPr lang="bn-BD" sz="3600" dirty="0" smtClean="0">
              <a:solidFill>
                <a:srgbClr val="FF00FF"/>
              </a:solidFill>
            </a:endParaRP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৬। </a:t>
            </a:r>
            <a:r>
              <a:rPr lang="bn-BD" sz="3600" dirty="0" smtClean="0">
                <a:solidFill>
                  <a:srgbClr val="FF00FF"/>
                </a:solidFill>
              </a:rPr>
              <a:t>উন্নত ও আধুনিক কৃষি ব্যবস্থা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৭। </a:t>
            </a:r>
            <a:r>
              <a:rPr lang="bn-BD" sz="3600" dirty="0" smtClean="0">
                <a:solidFill>
                  <a:srgbClr val="FF00FF"/>
                </a:solidFill>
              </a:rPr>
              <a:t>নিয়ন্ত্রিত জনসংখ্যা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৮। </a:t>
            </a:r>
            <a:r>
              <a:rPr lang="bn-BD" sz="3600" dirty="0" smtClean="0">
                <a:solidFill>
                  <a:srgbClr val="FF00FF"/>
                </a:solidFill>
              </a:rPr>
              <a:t>উন্নত মানবসম্পদ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</a:t>
            </a:r>
            <a:r>
              <a:rPr lang="bn-BD" sz="3600" dirty="0" smtClean="0">
                <a:solidFill>
                  <a:srgbClr val="FF00FF"/>
                </a:solidFill>
              </a:rPr>
              <a:t>	</a:t>
            </a:r>
            <a:r>
              <a:rPr lang="bn-BD" sz="3600" dirty="0">
                <a:solidFill>
                  <a:srgbClr val="FF00FF"/>
                </a:solidFill>
              </a:rPr>
              <a:t>৯। </a:t>
            </a:r>
            <a:r>
              <a:rPr lang="bn-BD" sz="3600" dirty="0" smtClean="0">
                <a:solidFill>
                  <a:srgbClr val="FF00FF"/>
                </a:solidFill>
              </a:rPr>
              <a:t>ব্যাপক নগরায়ন</a:t>
            </a:r>
          </a:p>
          <a:p>
            <a:r>
              <a:rPr lang="bn-BD" sz="3600" dirty="0" smtClean="0">
                <a:solidFill>
                  <a:srgbClr val="FF00FF"/>
                </a:solidFill>
              </a:rPr>
              <a:t>	   ১০। রাজনৈতিক স্থিতিশীলতা</a:t>
            </a:r>
          </a:p>
          <a:p>
            <a:r>
              <a:rPr lang="bn-BD" sz="3600" dirty="0">
                <a:solidFill>
                  <a:srgbClr val="FF00FF"/>
                </a:solidFill>
              </a:rPr>
              <a:t>	 </a:t>
            </a:r>
            <a:r>
              <a:rPr lang="bn-BD" sz="3600" dirty="0" smtClean="0">
                <a:solidFill>
                  <a:srgbClr val="FF00FF"/>
                </a:solidFill>
              </a:rPr>
              <a:t>  ১১। অনুক</a:t>
            </a:r>
            <a:r>
              <a:rPr lang="en-US" sz="3600" dirty="0" smtClean="0">
                <a:solidFill>
                  <a:srgbClr val="FF00FF"/>
                </a:solidFill>
              </a:rPr>
              <a:t>ূ</a:t>
            </a:r>
            <a:r>
              <a:rPr lang="bn-BD" sz="3600" dirty="0" smtClean="0">
                <a:solidFill>
                  <a:srgbClr val="FF00FF"/>
                </a:solidFill>
              </a:rPr>
              <a:t>ল বৈদেশিক বাণিজ্য</a:t>
            </a:r>
          </a:p>
          <a:p>
            <a:r>
              <a:rPr lang="en-US" sz="2800" dirty="0" smtClean="0"/>
              <a:t>		</a:t>
            </a:r>
            <a:endParaRPr lang="bn-BD" sz="2800" dirty="0" smtClean="0"/>
          </a:p>
          <a:p>
            <a:r>
              <a:rPr lang="bn-BD" sz="2800" dirty="0"/>
              <a:t>	</a:t>
            </a:r>
            <a:r>
              <a:rPr lang="bn-BD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6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7" y="171451"/>
            <a:ext cx="12057887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</a:t>
            </a:r>
            <a:r>
              <a:rPr lang="bn-BD" sz="3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উন্নয়নশীল </a:t>
            </a:r>
            <a:r>
              <a:rPr lang="bn-BD" sz="3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দেশের নির্দ্ধারক/ </a:t>
            </a:r>
            <a:r>
              <a:rPr lang="bn-BD" sz="3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বৈশিষ্ট্য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অর্থনৈতিক অবস্থা বিষয়ে সচেনতা ও পরিকল্পিত উন্নয়নের উদ্যোগ গ্রহন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প্রাকৃতিক সম্পদের প্রাপ্যতা ও উন্নয়নের সম্ভাবনা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কৃষির উপর নির্ভরতা হ্রাস ও দ্রুত শিল্পায়ন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কৃষির ক্রমোন্নতি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অবকাঠামো উন্নয়ন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জনসংখ্যা বৃদ্ধির হার হ্রাস ও মানবসম্পদ উন্নয়ন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বেকারত্ব হ্রাস ও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নিরসন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2"/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নির্ভরতা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2"/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34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নগরায়নের হার বৃদ্ধি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সামাজিক পরিবেশের উন্নয়ন </a:t>
            </a:r>
          </a:p>
          <a:p>
            <a:pPr lvl="2"/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মাথাপিছু আয় ও জীবনযাত্রার মান বৃদ্ধি </a:t>
            </a:r>
            <a:r>
              <a:rPr lang="en-US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lvl="2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466" y="502539"/>
            <a:ext cx="96438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6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6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র্দ্ধা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en-US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4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bn-BD" sz="44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র্দ্ধা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" y="1511808"/>
            <a:ext cx="10754159" cy="5169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1961387" y="76933"/>
            <a:ext cx="7050024" cy="914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496" y="3401568"/>
            <a:ext cx="1065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কেন উন্নয়নশীল দেশ বলা হয় ব্যাখ্যা কর।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2" y="395188"/>
            <a:ext cx="9091613" cy="6028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71179">
            <a:off x="1343028" y="636220"/>
            <a:ext cx="3143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08" y="552451"/>
            <a:ext cx="3516233" cy="506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4154" y="5943600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ভারত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2450"/>
            <a:ext cx="4050323" cy="5062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0585" y="6128266"/>
            <a:ext cx="14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সিঙ্গাপুর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74417">
            <a:off x="3575539" y="203691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6185" y="794267"/>
            <a:ext cx="942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উন্নয়নশীলদেশের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85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উন্নয়নের মাত্রার ভিত্তিতে দেশ সমুহের শ্রেনী বিভাগ  কর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উন্নত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 সমুহের নাম বলতে পারবে।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উন্নত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দেশের অর্থনৈনিক ব্যবস্থার নির্ধারক সমুহ    ব্যাখ্যা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উন্নয়নশীল দেশ সমুহের উন্নয়নের নিয়ামক গুলো বিশ্লেষন করতে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5417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 বলতে কি বুঝায়?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জাতীয় আয়ের বার্ষিক বৃদ্ধির হারকে </a:t>
            </a:r>
            <a:r>
              <a:rPr lang="bn-BD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 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 কী 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অবকাঠামোর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 গত  পরিবর্তনের ফলে দীর্ঘ সময় ধরে সে দেশের জনগনের মাথাপিছু প্রকৃত আয় বৃদ্ধি পেতে থাকলে এবং আয়ের সুষম বন্টন নিশ্চিত করা হলে তাকে অর্থনৈতিক উন্নয়ন বলে। </a:t>
            </a:r>
            <a:r>
              <a:rPr lang="en-US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 কীভাবে ঘটে থাকে?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দেশের জনগনের মাথাপিছু আয় বাড়বে কিন্তু দ্রব্যমুল্য স্থির থাকে বা আয় বৃদ্ধির তুলনায় কম বাড়ে তখন প্রকৃত মাথাপিছু আয় বৃদ্ধি পায়। এই প্রকৃত </a:t>
            </a:r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মাথাপিছু </a:t>
            </a:r>
            <a:r>
              <a:rPr lang="bn-BD" sz="36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 দীর্ঘ সময় ধরে বৃদ্ধি পেতে থাকলে তবেই অর্থনৈতিক উন্নয়ন ঘটে।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0" y="129885"/>
            <a:ext cx="585216" cy="382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0" y="1806285"/>
            <a:ext cx="585216" cy="382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0" y="4584757"/>
            <a:ext cx="585216" cy="382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008" y="1762125"/>
            <a:ext cx="1426464" cy="150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621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সমুহকে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0121" y="2956006"/>
            <a:ext cx="7571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ভাগে</a:t>
            </a:r>
            <a:r>
              <a:rPr lang="bn-BD" sz="48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bn-BD" sz="4800" i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উন্নত</a:t>
            </a:r>
            <a:endParaRPr lang="bn-BD" sz="4800" i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i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উন্নয়নশীল এবং </a:t>
            </a:r>
          </a:p>
          <a:p>
            <a:r>
              <a:rPr lang="bn-BD" sz="4800" i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অনুন্নত</a:t>
            </a:r>
            <a:endParaRPr lang="en-US" sz="4800" i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7413" y="3119991"/>
            <a:ext cx="97840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" y="651164"/>
            <a:ext cx="118040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দেশ কাকে বলে?</a:t>
            </a:r>
          </a:p>
          <a:p>
            <a:r>
              <a:rPr lang="bn-BD" sz="4800" i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 ঘটেছে এবং এই উন্নয়ন দীর্ঘ মেয়াদে অব্যাহত আছে এমন দেশকে বলে উন্নত দেশ।</a:t>
            </a:r>
          </a:p>
          <a:p>
            <a:endParaRPr lang="bn-BD" sz="4800" i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i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 দেশ কাকে বলে?</a:t>
            </a:r>
          </a:p>
          <a:p>
            <a:r>
              <a:rPr lang="bn-BD" sz="4800" i="1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সমস্ত দেশ অর্থনৈতিকভাবে  উন্নতির দিকে অগ্রসর হলেও অনুন্নত দেশের  অধিকাংশ বৈশিষ্ট্য বিলোপ করতে পারেনি সে সমস্ত দেশকে উন্নয়নশীল দেশ বলে।</a:t>
            </a:r>
            <a:endParaRPr lang="bn-BD" sz="4800" i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" y="2328672"/>
            <a:ext cx="11155680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7200" i="1" u="sng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i="1" u="sng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u="sng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i="1" u="sng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u="sng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u="sng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7200" i="1" u="sng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7200" i="1" u="sng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1106</TotalTime>
  <Words>476</Words>
  <Application>Microsoft Office PowerPoint</Application>
  <PresentationFormat>Custom</PresentationFormat>
  <Paragraphs>123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285</cp:revision>
  <dcterms:created xsi:type="dcterms:W3CDTF">2015-11-08T15:08:03Z</dcterms:created>
  <dcterms:modified xsi:type="dcterms:W3CDTF">2017-09-28T14:30:55Z</dcterms:modified>
</cp:coreProperties>
</file>